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7" r:id="rId2"/>
    <p:sldId id="326" r:id="rId3"/>
    <p:sldId id="298" r:id="rId4"/>
    <p:sldId id="267" r:id="rId5"/>
    <p:sldId id="300" r:id="rId6"/>
    <p:sldId id="319" r:id="rId7"/>
    <p:sldId id="322" r:id="rId8"/>
    <p:sldId id="323" r:id="rId9"/>
    <p:sldId id="268" r:id="rId10"/>
    <p:sldId id="302" r:id="rId11"/>
    <p:sldId id="303" r:id="rId12"/>
    <p:sldId id="304" r:id="rId13"/>
    <p:sldId id="305" r:id="rId14"/>
    <p:sldId id="270" r:id="rId15"/>
    <p:sldId id="324" r:id="rId16"/>
    <p:sldId id="325" r:id="rId17"/>
    <p:sldId id="320" r:id="rId18"/>
    <p:sldId id="307" r:id="rId19"/>
    <p:sldId id="313" r:id="rId20"/>
    <p:sldId id="314" r:id="rId21"/>
    <p:sldId id="310" r:id="rId22"/>
    <p:sldId id="328" r:id="rId23"/>
    <p:sldId id="341" r:id="rId24"/>
    <p:sldId id="340" r:id="rId25"/>
    <p:sldId id="342" r:id="rId26"/>
    <p:sldId id="343" r:id="rId27"/>
    <p:sldId id="329" r:id="rId28"/>
    <p:sldId id="344" r:id="rId29"/>
    <p:sldId id="339" r:id="rId30"/>
    <p:sldId id="345" r:id="rId31"/>
    <p:sldId id="346" r:id="rId32"/>
    <p:sldId id="311" r:id="rId33"/>
    <p:sldId id="330" r:id="rId34"/>
    <p:sldId id="336" r:id="rId35"/>
    <p:sldId id="337" r:id="rId36"/>
    <p:sldId id="309" r:id="rId37"/>
    <p:sldId id="338" r:id="rId38"/>
    <p:sldId id="331" r:id="rId39"/>
    <p:sldId id="335" r:id="rId40"/>
    <p:sldId id="334" r:id="rId41"/>
    <p:sldId id="333" r:id="rId42"/>
    <p:sldId id="332" r:id="rId43"/>
    <p:sldId id="312" r:id="rId44"/>
    <p:sldId id="327" r:id="rId45"/>
    <p:sldId id="321" r:id="rId46"/>
    <p:sldId id="269" r:id="rId47"/>
    <p:sldId id="348" r:id="rId48"/>
    <p:sldId id="347" r:id="rId49"/>
    <p:sldId id="316" r:id="rId50"/>
    <p:sldId id="317" r:id="rId51"/>
  </p:sldIdLst>
  <p:sldSz cx="12192000" cy="6858000"/>
  <p:notesSz cx="6858000" cy="9144000"/>
  <p:defaultTextStyle>
    <a:defPPr>
      <a:defRPr lang="en-US"/>
    </a:defPPr>
    <a:lvl1pPr marL="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4D119C-A664-9D4C-80AC-44C0220A5CEA}" v="217" dt="2023-05-17T15:10:35.8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5" autoAdjust="0"/>
    <p:restoredTop sz="65878"/>
  </p:normalViewPr>
  <p:slideViewPr>
    <p:cSldViewPr snapToGrid="0">
      <p:cViewPr varScale="1">
        <p:scale>
          <a:sx n="100" d="100"/>
          <a:sy n="100" d="100"/>
        </p:scale>
        <p:origin x="1984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8DD5B-86D8-4222-8D81-E9DB504BCF55}" type="datetimeFigureOut">
              <a:rPr lang="en-GB" smtClean="0"/>
              <a:t>17/05/2023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62109-68B4-4193-B114-3316DA9AB8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7311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590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COVID pass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69970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Ambulance dispatch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5033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National Record Locator</a:t>
            </a:r>
          </a:p>
          <a:p>
            <a:endParaRPr lang="en-US" dirty="0"/>
          </a:p>
          <a:p>
            <a:pPr algn="l"/>
            <a:r>
              <a:rPr lang="en-GB" b="0" i="0" dirty="0">
                <a:solidFill>
                  <a:srgbClr val="D1D2D3"/>
                </a:solidFill>
                <a:effectLst/>
                <a:latin typeface="Slack-Lato"/>
              </a:rPr>
              <a:t>Think of it as a Yellow Pages for clinical records, connecting the whole Nation.  It’s an index of pointers to data, but not the data itself.  Allowing an ambulance service in London to find a Mental Health Crisis plan that exists in Leeds.</a:t>
            </a:r>
          </a:p>
          <a:p>
            <a:pPr algn="l"/>
            <a:endParaRPr lang="en-GB" b="0" i="0" dirty="0">
              <a:solidFill>
                <a:srgbClr val="D1D2D3"/>
              </a:solidFill>
              <a:effectLst/>
              <a:latin typeface="Slack-Lato"/>
            </a:endParaRPr>
          </a:p>
          <a:p>
            <a:pPr algn="l"/>
            <a:r>
              <a:rPr lang="en-GB" b="0" i="0" dirty="0">
                <a:solidFill>
                  <a:srgbClr val="D1D2D3"/>
                </a:solidFill>
                <a:effectLst/>
                <a:latin typeface="Slack-Lato"/>
              </a:rPr>
              <a:t>An index of clinical records, which connects the whole of England, regardless of organisation structures.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06801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Embargo</a:t>
            </a:r>
          </a:p>
          <a:p>
            <a:r>
              <a:rPr lang="en-US" dirty="0"/>
              <a:t>Will be open source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7309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rules / principles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98517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rules / principles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652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rules / principles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1579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Obvs.  It’s a fight club theme</a:t>
            </a:r>
          </a:p>
          <a:p>
            <a:endParaRPr lang="en-US" dirty="0"/>
          </a:p>
          <a:p>
            <a:r>
              <a:rPr lang="en-US" dirty="0"/>
              <a:t>More you talk and promote, then more stakeholders will engage and want to what is and will be onboard when you want to make the change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15567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Branches map to environments</a:t>
            </a:r>
          </a:p>
          <a:p>
            <a:r>
              <a:rPr lang="en-US" dirty="0"/>
              <a:t>Easy to see what is deployed where</a:t>
            </a:r>
          </a:p>
          <a:p>
            <a:endParaRPr lang="en-US" dirty="0"/>
          </a:p>
          <a:p>
            <a:r>
              <a:rPr lang="en-US" dirty="0"/>
              <a:t>Infra is defined in code alongside application source code</a:t>
            </a:r>
          </a:p>
          <a:p>
            <a:r>
              <a:rPr lang="en-US" dirty="0"/>
              <a:t>Entire running instance of the app can be stood up from code in repo</a:t>
            </a:r>
          </a:p>
          <a:p>
            <a:endParaRPr lang="en-US" dirty="0"/>
          </a:p>
          <a:p>
            <a:r>
              <a:rPr lang="en-US" dirty="0"/>
              <a:t>Enables the later rules</a:t>
            </a:r>
          </a:p>
          <a:p>
            <a:endParaRPr lang="en-US" dirty="0"/>
          </a:p>
          <a:p>
            <a:r>
              <a:rPr lang="en-US" dirty="0"/>
              <a:t>No need for other tool to manage deployments to other </a:t>
            </a:r>
            <a:r>
              <a:rPr lang="en-US" dirty="0" err="1"/>
              <a:t>envs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Gilab</a:t>
            </a:r>
            <a:r>
              <a:rPr lang="en-US" dirty="0"/>
              <a:t> CI / GitHub Actions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778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 risk = small change is less risky than big changes</a:t>
            </a:r>
          </a:p>
          <a:p>
            <a:r>
              <a:rPr lang="en-US" dirty="0"/>
              <a:t>One ticket == one PR</a:t>
            </a:r>
          </a:p>
          <a:p>
            <a:r>
              <a:rPr lang="en-US" dirty="0"/>
              <a:t>Helps keep tickets small and concise</a:t>
            </a:r>
          </a:p>
          <a:p>
            <a:r>
              <a:rPr lang="en-US" dirty="0"/>
              <a:t>Easier to design, build, test, and deploy</a:t>
            </a:r>
          </a:p>
          <a:p>
            <a:r>
              <a:rPr lang="en-US"/>
              <a:t>Feature flags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885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how we use </a:t>
            </a:r>
            <a:r>
              <a:rPr lang="en-US" dirty="0" err="1"/>
              <a:t>gitops</a:t>
            </a:r>
            <a:r>
              <a:rPr lang="en-US" dirty="0"/>
              <a:t> out in the wild</a:t>
            </a:r>
          </a:p>
          <a:p>
            <a:r>
              <a:rPr lang="en-US" dirty="0"/>
              <a:t>Share some of the things we’ve learnt</a:t>
            </a:r>
          </a:p>
          <a:p>
            <a:r>
              <a:rPr lang="en-US" dirty="0"/>
              <a:t>Inspire you to apply some / all in of the principles your workplace</a:t>
            </a:r>
          </a:p>
          <a:p>
            <a:r>
              <a:rPr lang="en-US" dirty="0"/>
              <a:t>Not much time for detail today, but do reach out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2300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IoC</a:t>
            </a:r>
          </a:p>
          <a:p>
            <a:r>
              <a:rPr lang="en-US" dirty="0"/>
              <a:t>Cloud</a:t>
            </a:r>
          </a:p>
          <a:p>
            <a:r>
              <a:rPr lang="en-US" dirty="0"/>
              <a:t>Much easier with serverless</a:t>
            </a:r>
          </a:p>
          <a:p>
            <a:r>
              <a:rPr lang="en-US" dirty="0"/>
              <a:t>Can be done with containers / EC2 / Servers</a:t>
            </a:r>
          </a:p>
          <a:p>
            <a:endParaRPr lang="en-US" dirty="0"/>
          </a:p>
          <a:p>
            <a:r>
              <a:rPr lang="en-US" dirty="0"/>
              <a:t>Testing – unit vs integration vs e2e – hard to find the right balance</a:t>
            </a:r>
          </a:p>
          <a:p>
            <a:r>
              <a:rPr lang="en-US" dirty="0" err="1"/>
              <a:t>Dependabot</a:t>
            </a:r>
            <a:r>
              <a:rPr lang="en-US" dirty="0"/>
              <a:t> for automated dependency updates</a:t>
            </a:r>
          </a:p>
          <a:p>
            <a:r>
              <a:rPr lang="en-US" dirty="0"/>
              <a:t>Zero (or close to) down time deployments</a:t>
            </a:r>
          </a:p>
          <a:p>
            <a:r>
              <a:rPr lang="en-US" dirty="0"/>
              <a:t>Deploy any time you like</a:t>
            </a:r>
          </a:p>
          <a:p>
            <a:r>
              <a:rPr lang="en-US" dirty="0"/>
              <a:t>No more out of hours deployments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4963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10955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258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3367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8230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9967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5396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83423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84847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78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Cloud architect at Burendo</a:t>
            </a:r>
          </a:p>
          <a:p>
            <a:r>
              <a:rPr lang="en-US" dirty="0"/>
              <a:t>AWS partners</a:t>
            </a:r>
          </a:p>
          <a:p>
            <a:r>
              <a:rPr lang="en-US" dirty="0"/>
              <a:t>20+ years designing and building enterprise and consumer apps</a:t>
            </a:r>
          </a:p>
          <a:p>
            <a:r>
              <a:rPr lang="en-US" dirty="0"/>
              <a:t>Last 5 years in NHS and Govt </a:t>
            </a:r>
          </a:p>
          <a:p>
            <a:r>
              <a:rPr lang="en-US" dirty="0"/>
              <a:t>Primarily in AWS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76964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69895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91711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45213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91674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0028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996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59666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154621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114443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1766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of hand who uses….</a:t>
            </a:r>
          </a:p>
          <a:p>
            <a:r>
              <a:rPr lang="en-US" dirty="0"/>
              <a:t>Git</a:t>
            </a:r>
          </a:p>
          <a:p>
            <a:r>
              <a:rPr lang="en-US" dirty="0"/>
              <a:t>Branches</a:t>
            </a:r>
          </a:p>
          <a:p>
            <a:r>
              <a:rPr lang="en-US" dirty="0"/>
              <a:t>CI / CD</a:t>
            </a:r>
          </a:p>
          <a:p>
            <a:r>
              <a:rPr lang="en-US" dirty="0" err="1"/>
              <a:t>Ioc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06752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9994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001315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34744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Never back out a change</a:t>
            </a:r>
          </a:p>
          <a:p>
            <a:r>
              <a:rPr lang="en-US" dirty="0"/>
              <a:t>As all changes are done through PR, and each PR is small, simply revert the PR, and that’s another change to roll forwards</a:t>
            </a:r>
          </a:p>
          <a:p>
            <a:r>
              <a:rPr lang="en-US" dirty="0"/>
              <a:t>Bug fix / hot fixes are just the same as another small release – branch, PR, review, test, merge, deploy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8646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41438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Start small – POC</a:t>
            </a:r>
          </a:p>
          <a:p>
            <a:r>
              <a:rPr lang="en-US" dirty="0"/>
              <a:t>Non critical app</a:t>
            </a:r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Record metrics and monitor – tell the story</a:t>
            </a:r>
          </a:p>
          <a:p>
            <a:endParaRPr lang="en-US" dirty="0"/>
          </a:p>
          <a:p>
            <a:r>
              <a:rPr lang="en-US" dirty="0"/>
              <a:t>Sell the benefits </a:t>
            </a:r>
          </a:p>
          <a:p>
            <a:pPr marL="171450" indent="-171450">
              <a:buFontTx/>
              <a:buChar char="-"/>
            </a:pPr>
            <a:r>
              <a:rPr lang="en-US" dirty="0"/>
              <a:t>De risk</a:t>
            </a:r>
          </a:p>
          <a:p>
            <a:pPr marL="171450" indent="-171450">
              <a:buFontTx/>
              <a:buChar char="-"/>
            </a:pPr>
            <a:r>
              <a:rPr lang="en-US" dirty="0"/>
              <a:t>Ship value faster</a:t>
            </a:r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for forgiveness not permission</a:t>
            </a:r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Be carful</a:t>
            </a:r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Prove it out</a:t>
            </a:r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Most people can be persuaded once they understand the benefits</a:t>
            </a:r>
          </a:p>
          <a:p>
            <a:endParaRPr lang="en-US" dirty="0"/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05639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577168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45730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51809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421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Quick google</a:t>
            </a:r>
          </a:p>
          <a:p>
            <a:r>
              <a:rPr lang="en-US" dirty="0"/>
              <a:t>GitLab sum it up nicely</a:t>
            </a:r>
          </a:p>
          <a:p>
            <a:endParaRPr lang="en-US" dirty="0"/>
          </a:p>
          <a:p>
            <a:r>
              <a:rPr lang="en-US" dirty="0"/>
              <a:t>Best bits of dev ops and apply to infrastructure automation</a:t>
            </a:r>
          </a:p>
          <a:p>
            <a:endParaRPr lang="en-US" dirty="0"/>
          </a:p>
          <a:p>
            <a:r>
              <a:rPr lang="en-US" dirty="0"/>
              <a:t>Talk about how we apply and practice git 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03662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0532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1093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 architected framework show of hands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Operational excellence</a:t>
            </a:r>
          </a:p>
          <a:p>
            <a:pPr marL="171450" indent="-171450">
              <a:buFontTx/>
              <a:buChar char="-"/>
            </a:pPr>
            <a:r>
              <a:rPr lang="en-US" dirty="0"/>
              <a:t>Security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Reliability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Performance Efficiency</a:t>
            </a:r>
          </a:p>
          <a:p>
            <a:pPr marL="171450" indent="-171450">
              <a:buFontTx/>
              <a:buChar char="-"/>
            </a:pPr>
            <a:r>
              <a:rPr lang="en-US" dirty="0"/>
              <a:t>Cost optimization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Sustablity</a:t>
            </a:r>
            <a:endParaRPr lang="en-US" dirty="0"/>
          </a:p>
          <a:p>
            <a:endParaRPr lang="en-US" dirty="0"/>
          </a:p>
          <a:p>
            <a:r>
              <a:rPr lang="en-US" dirty="0"/>
              <a:t>De risk production deployments</a:t>
            </a:r>
          </a:p>
          <a:p>
            <a:r>
              <a:rPr lang="en-US" dirty="0"/>
              <a:t>Remove the need for humans to do deployments and make mistakes</a:t>
            </a:r>
          </a:p>
          <a:p>
            <a:r>
              <a:rPr lang="en-US" dirty="0"/>
              <a:t>Robust repeatable processes</a:t>
            </a:r>
          </a:p>
          <a:p>
            <a:r>
              <a:rPr lang="en-US" dirty="0"/>
              <a:t>Small changes are less risky than big ones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087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we’re all here for – to build and ship products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Build it, ship it, get it used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Move quickly and and delivery value to customers at pace</a:t>
            </a:r>
          </a:p>
          <a:p>
            <a:r>
              <a:rPr lang="en-US" dirty="0"/>
              <a:t>Job Zero on any project – must be able to ship software (working or otherwise)</a:t>
            </a:r>
          </a:p>
          <a:p>
            <a:r>
              <a:rPr lang="en-US" dirty="0"/>
              <a:t>Much easier to do in the cloud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77077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0724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FBA9D-55D3-4911-BD27-1B68C0369EB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63326" y="863917"/>
            <a:ext cx="4442594" cy="914400"/>
          </a:xfrm>
        </p:spPr>
        <p:txBody>
          <a:bodyPr lIns="0" tIns="0" rIns="0" bIns="0" anchor="b">
            <a:no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Document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557C1-3D63-4BEA-9311-20148DC74D1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63326" y="1799143"/>
            <a:ext cx="4442594" cy="123729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800" b="0">
                <a:solidFill>
                  <a:schemeClr val="tx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Document subtitle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80CCF-59DA-4E7B-B8BB-35FAB297D1DD}"/>
              </a:ext>
            </a:extLst>
          </p:cNvPr>
          <p:cNvSpPr txBox="1"/>
          <p:nvPr userDrawn="1"/>
        </p:nvSpPr>
        <p:spPr>
          <a:xfrm>
            <a:off x="838199" y="5835694"/>
            <a:ext cx="337766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Commercial </a:t>
            </a:r>
            <a:r>
              <a:rPr lang="en-GB" sz="1000" b="0" i="0" u="none" strike="noStrike" baseline="0">
                <a:solidFill>
                  <a:srgbClr val="FFFFFF"/>
                </a:solidFill>
                <a:latin typeface="Arial" panose="020B0604020202020204" pitchFamily="34" charset="0"/>
              </a:rPr>
              <a:t>in confidence. </a:t>
            </a:r>
            <a:endParaRPr lang="en-GB" sz="1000" b="0" i="0" u="none" strike="noStrike" baseline="0" dirty="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© 2022. All rights reserved. </a:t>
            </a:r>
            <a:endParaRPr lang="en-GB" sz="2400" b="0" dirty="0"/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1C1844ED-59CE-432B-9EC0-C6B5548DD2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420" y="5519651"/>
            <a:ext cx="2743200" cy="68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3114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1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FBA9D-55D3-4911-BD27-1B68C0369EB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63326" y="863917"/>
            <a:ext cx="4442593" cy="914400"/>
          </a:xfrm>
        </p:spPr>
        <p:txBody>
          <a:bodyPr lIns="0" tIns="0" rIns="0" bIns="0" anchor="b">
            <a:no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Document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557C1-3D63-4BEA-9311-20148DC74D1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63326" y="1799143"/>
            <a:ext cx="4442593" cy="123729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Document subtitle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658127-BF85-4F80-836D-81B735A0B9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38641" y="5519651"/>
            <a:ext cx="1996967" cy="6831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C80CCF-59DA-4E7B-B8BB-35FAB297D1DD}"/>
              </a:ext>
            </a:extLst>
          </p:cNvPr>
          <p:cNvSpPr txBox="1"/>
          <p:nvPr userDrawn="1"/>
        </p:nvSpPr>
        <p:spPr>
          <a:xfrm>
            <a:off x="838200" y="5835694"/>
            <a:ext cx="34931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Commercial in confidence.</a:t>
            </a:r>
          </a:p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© 2022. All rights reserved. </a:t>
            </a:r>
            <a:endParaRPr lang="en-GB" sz="2400" b="0" dirty="0"/>
          </a:p>
        </p:txBody>
      </p:sp>
    </p:spTree>
    <p:extLst>
      <p:ext uri="{BB962C8B-B14F-4D97-AF65-F5344CB8AC3E}">
        <p14:creationId xmlns:p14="http://schemas.microsoft.com/office/powerpoint/2010/main" val="3509819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1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E2E61-FFE8-4A5B-97CC-179740ACF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365126"/>
            <a:ext cx="10572000" cy="977879"/>
          </a:xfrm>
        </p:spPr>
        <p:txBody>
          <a:bodyPr bIns="0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82F89-D4BC-4AB3-971D-F42427DC6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133601"/>
            <a:ext cx="10572000" cy="367188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8D4B8-1434-430F-B883-A5385AAFC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2722D-7937-4E9A-9CAB-A490F6DBB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4E5697-7B5F-4C8D-969B-42BE2DA7B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25" y="1305978"/>
            <a:ext cx="10572000" cy="534988"/>
          </a:xfrm>
        </p:spPr>
        <p:txBody>
          <a:bodyPr>
            <a:normAutofit/>
          </a:bodyPr>
          <a:lstStyle>
            <a:lvl1pPr marL="0" indent="0">
              <a:buNone/>
              <a:defRPr sz="2400" b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284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C959A-6432-4B5A-82CB-797AB8E589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9626" y="2133600"/>
            <a:ext cx="5210175" cy="36718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667E0-055C-4D4B-9F55-9485702BF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3600"/>
            <a:ext cx="5216525" cy="36718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974E0-37B6-48A2-A3D7-DCAF261A0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F6B72-C5B2-4DB9-BD66-63FB10672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2A83C8E-4624-4055-AD95-221E531A6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77C1EA-2624-4D97-BC07-1A974F13CD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25" y="1305978"/>
            <a:ext cx="10572000" cy="534988"/>
          </a:xfrm>
        </p:spPr>
        <p:txBody>
          <a:bodyPr>
            <a:normAutofit/>
          </a:bodyPr>
          <a:lstStyle>
            <a:lvl1pPr marL="0" indent="0">
              <a:buNone/>
              <a:defRPr sz="2400" b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403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44D39-9801-478C-B35C-B4AB0EF1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98886F-0132-467B-A779-3E217B2B0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749F13-0135-445B-943F-8BC245F8A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F8075606-6D31-40F1-8FE7-8629E18870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25" y="1305978"/>
            <a:ext cx="10572000" cy="534988"/>
          </a:xfrm>
        </p:spPr>
        <p:txBody>
          <a:bodyPr>
            <a:normAutofit/>
          </a:bodyPr>
          <a:lstStyle>
            <a:lvl1pPr marL="0" indent="0">
              <a:buNone/>
              <a:defRPr sz="2400" b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1913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0DFFDE-BE13-45C5-9DB5-4A0E45D24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110EB-EE1E-4CB2-BAE3-DBC033F0C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677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 with low confidence">
            <a:extLst>
              <a:ext uri="{FF2B5EF4-FFF2-40B4-BE49-F238E27FC236}">
                <a16:creationId xmlns:a16="http://schemas.microsoft.com/office/drawing/2014/main" id="{98E16CBC-D74C-4C46-9BC6-BF9C62DC98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916" y="2080263"/>
            <a:ext cx="1474169" cy="2292862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7FB35FF-644F-44FD-9E6A-C01ACA4241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83000" y="5617208"/>
            <a:ext cx="4826000" cy="427483"/>
          </a:xfrm>
        </p:spPr>
        <p:txBody>
          <a:bodyPr>
            <a:normAutofit/>
          </a:bodyPr>
          <a:lstStyle>
            <a:lvl1pPr algn="ctr"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E9EFB22-A166-4727-9D2A-9D9C8C0BA1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83000" y="5189725"/>
            <a:ext cx="4826000" cy="427483"/>
          </a:xfrm>
        </p:spPr>
        <p:txBody>
          <a:bodyPr>
            <a:normAutofit/>
          </a:bodyPr>
          <a:lstStyle>
            <a:lvl1pPr algn="ctr"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0562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AF5B71-A9D0-4A4D-938B-BBD635115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365127"/>
            <a:ext cx="10572000" cy="979200"/>
          </a:xfrm>
          <a:prstGeom prst="rect">
            <a:avLst/>
          </a:prstGeom>
        </p:spPr>
        <p:txBody>
          <a:bodyPr vert="horz" lIns="0" tIns="45720" rIns="91440" bIns="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5942C-2FAA-4B87-81C6-22C853604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000" y="2133600"/>
            <a:ext cx="10572000" cy="3686691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1CF47-0DA2-4CA2-8096-F59987673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03695" y="6173788"/>
            <a:ext cx="45205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13573-CD18-4805-B41E-855360F36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60119" y="6173788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356E056E-08B7-479D-A1AE-71CCB23AFCD3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D35FEA-E8A8-4A6F-80D6-614C87B0516D}"/>
              </a:ext>
            </a:extLst>
          </p:cNvPr>
          <p:cNvCxnSpPr>
            <a:cxnSpLocks/>
          </p:cNvCxnSpPr>
          <p:nvPr userDrawn="1"/>
        </p:nvCxnSpPr>
        <p:spPr>
          <a:xfrm>
            <a:off x="810000" y="5997039"/>
            <a:ext cx="1057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22D705-15B8-4DB3-9973-083EC7EC7AD0}"/>
              </a:ext>
            </a:extLst>
          </p:cNvPr>
          <p:cNvCxnSpPr>
            <a:cxnSpLocks/>
          </p:cNvCxnSpPr>
          <p:nvPr userDrawn="1"/>
        </p:nvCxnSpPr>
        <p:spPr>
          <a:xfrm>
            <a:off x="1096764" y="6304752"/>
            <a:ext cx="0" cy="1368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42406002-75F8-465C-88A3-157567B717B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4757" y="6119094"/>
            <a:ext cx="417243" cy="47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60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62" r:id="rId7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0" indent="0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266693" indent="-266693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444489" indent="-177796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44" userDrawn="1">
          <p15:clr>
            <a:srgbClr val="F26B43"/>
          </p15:clr>
        </p15:guide>
        <p15:guide id="2" pos="507" userDrawn="1">
          <p15:clr>
            <a:srgbClr val="F26B43"/>
          </p15:clr>
        </p15:guide>
        <p15:guide id="3" pos="7175" userDrawn="1">
          <p15:clr>
            <a:srgbClr val="F26B43"/>
          </p15:clr>
        </p15:guide>
        <p15:guide id="4" orient="horz" pos="3658" userDrawn="1">
          <p15:clr>
            <a:srgbClr val="F26B43"/>
          </p15:clr>
        </p15:guide>
        <p15:guide id="5" orient="horz" pos="50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BCBC8-525A-4520-A0CF-E8579BECE8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081" y="1103760"/>
            <a:ext cx="5355152" cy="1279676"/>
          </a:xfrm>
        </p:spPr>
        <p:txBody>
          <a:bodyPr/>
          <a:lstStyle/>
          <a:p>
            <a:r>
              <a:rPr lang="en-GB" sz="6600" dirty="0" err="1"/>
              <a:t>GitOps</a:t>
            </a:r>
            <a:r>
              <a:rPr lang="en-GB" sz="6600" dirty="0"/>
              <a:t> Club: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9E32E1-9859-4D03-8FD8-9F983FF366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081" y="2488689"/>
            <a:ext cx="5709919" cy="1985875"/>
          </a:xfrm>
        </p:spPr>
        <p:txBody>
          <a:bodyPr>
            <a:normAutofit/>
          </a:bodyPr>
          <a:lstStyle/>
          <a:p>
            <a:r>
              <a:rPr lang="en-GB" sz="2800" dirty="0"/>
              <a:t>The first rule of </a:t>
            </a:r>
            <a:r>
              <a:rPr lang="en-GB" sz="2800" dirty="0" err="1"/>
              <a:t>GitOps</a:t>
            </a:r>
            <a:r>
              <a:rPr lang="en-GB" sz="2800" dirty="0"/>
              <a:t> club is talk about </a:t>
            </a:r>
            <a:r>
              <a:rPr lang="en-GB" sz="2800" dirty="0" err="1"/>
              <a:t>GitOps</a:t>
            </a:r>
            <a:r>
              <a:rPr lang="en-GB" sz="2800" dirty="0"/>
              <a:t> club </a:t>
            </a:r>
          </a:p>
          <a:p>
            <a:r>
              <a:rPr lang="en-GB" sz="2400" dirty="0"/>
              <a:t>(to anyone who will listen 📢)</a:t>
            </a:r>
          </a:p>
          <a:p>
            <a:endParaRPr lang="en-GB" sz="1400" dirty="0"/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327857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6967B1-D4C4-E83C-A8A8-E1F83FB3D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10</a:t>
            </a:fld>
            <a:endParaRPr lang="en-GB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C1D6EA8-BFF2-4B39-A13C-2CAB57AB42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2" y="0"/>
            <a:ext cx="9756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157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F7CE78-082D-9143-1495-1BBDE20A0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11</a:t>
            </a:fld>
            <a:endParaRPr lang="en-GB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3512EC7-0B22-40ED-B360-8A73180D1E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2" y="0"/>
            <a:ext cx="9756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908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68AC6D-2845-C23B-D588-FDBB4C85D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12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C212B0-B139-82C7-D11A-C5FE45CE2B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2" y="0"/>
            <a:ext cx="9756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09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30A3CF-B574-F5BD-DFC8-F40039922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13</a:t>
            </a:fld>
            <a:endParaRPr lang="en-GB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B210DA1-7E67-B9DB-C67F-0AD89B23B2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2" y="0"/>
            <a:ext cx="9756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766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14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120138" y="2875002"/>
            <a:ext cx="39517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The rules</a:t>
            </a:r>
          </a:p>
        </p:txBody>
      </p:sp>
    </p:spTree>
    <p:extLst>
      <p:ext uri="{BB962C8B-B14F-4D97-AF65-F5344CB8AC3E}">
        <p14:creationId xmlns:p14="http://schemas.microsoft.com/office/powerpoint/2010/main" val="2003027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15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120138" y="2875002"/>
            <a:ext cx="39517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The </a:t>
            </a:r>
            <a:r>
              <a:rPr lang="en-US" sz="6600" b="1" strike="sngStrike" dirty="0">
                <a:solidFill>
                  <a:schemeClr val="tx2"/>
                </a:solidFill>
              </a:rPr>
              <a:t>rules</a:t>
            </a:r>
          </a:p>
        </p:txBody>
      </p:sp>
    </p:spTree>
    <p:extLst>
      <p:ext uri="{BB962C8B-B14F-4D97-AF65-F5344CB8AC3E}">
        <p14:creationId xmlns:p14="http://schemas.microsoft.com/office/powerpoint/2010/main" val="971554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16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120138" y="2875002"/>
            <a:ext cx="592982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The principles</a:t>
            </a:r>
          </a:p>
        </p:txBody>
      </p:sp>
    </p:spTree>
    <p:extLst>
      <p:ext uri="{BB962C8B-B14F-4D97-AF65-F5344CB8AC3E}">
        <p14:creationId xmlns:p14="http://schemas.microsoft.com/office/powerpoint/2010/main" val="121811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17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845423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#1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You must talk about </a:t>
            </a:r>
          </a:p>
          <a:p>
            <a:r>
              <a:rPr lang="en-US" sz="6600" b="1" dirty="0" err="1">
                <a:solidFill>
                  <a:schemeClr val="tx2"/>
                </a:solidFill>
              </a:rPr>
              <a:t>GitOps</a:t>
            </a:r>
            <a:r>
              <a:rPr lang="en-US" sz="6600" b="1" dirty="0">
                <a:solidFill>
                  <a:schemeClr val="tx2"/>
                </a:solidFill>
              </a:rPr>
              <a:t> club 📢</a:t>
            </a:r>
          </a:p>
        </p:txBody>
      </p:sp>
    </p:spTree>
    <p:extLst>
      <p:ext uri="{BB962C8B-B14F-4D97-AF65-F5344CB8AC3E}">
        <p14:creationId xmlns:p14="http://schemas.microsoft.com/office/powerpoint/2010/main" val="429512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18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1002389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#2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Git is the source of truth</a:t>
            </a:r>
          </a:p>
        </p:txBody>
      </p:sp>
    </p:spTree>
    <p:extLst>
      <p:ext uri="{BB962C8B-B14F-4D97-AF65-F5344CB8AC3E}">
        <p14:creationId xmlns:p14="http://schemas.microsoft.com/office/powerpoint/2010/main" val="2049453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19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625844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#3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Little and often</a:t>
            </a:r>
          </a:p>
        </p:txBody>
      </p:sp>
    </p:spTree>
    <p:extLst>
      <p:ext uri="{BB962C8B-B14F-4D97-AF65-F5344CB8AC3E}">
        <p14:creationId xmlns:p14="http://schemas.microsoft.com/office/powerpoint/2010/main" val="4002240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A9FE22-D3CE-CB74-CB00-AF40171C8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</a:t>
            </a:fld>
            <a:endParaRPr lang="en-GB"/>
          </a:p>
        </p:txBody>
      </p:sp>
      <p:pic>
        <p:nvPicPr>
          <p:cNvPr id="3074" name="Picture 2" descr="Fight Club - Rotten Tomatoes">
            <a:extLst>
              <a:ext uri="{FF2B5EF4-FFF2-40B4-BE49-F238E27FC236}">
                <a16:creationId xmlns:a16="http://schemas.microsoft.com/office/drawing/2014/main" id="{0B90C9FD-3332-2FC6-2985-EA26E7E95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0716" y="-27550"/>
            <a:ext cx="4650568" cy="688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AB3795-E6F8-C61F-45DC-1657900CBA09}"/>
              </a:ext>
            </a:extLst>
          </p:cNvPr>
          <p:cNvSpPr txBox="1"/>
          <p:nvPr/>
        </p:nvSpPr>
        <p:spPr>
          <a:xfrm rot="904068">
            <a:off x="4209388" y="1068406"/>
            <a:ext cx="1934438" cy="76944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</a:rPr>
              <a:t>GitOps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369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20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955261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#4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Automate all the things</a:t>
            </a:r>
          </a:p>
        </p:txBody>
      </p:sp>
    </p:spTree>
    <p:extLst>
      <p:ext uri="{BB962C8B-B14F-4D97-AF65-F5344CB8AC3E}">
        <p14:creationId xmlns:p14="http://schemas.microsoft.com/office/powerpoint/2010/main" val="3692668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21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884729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#5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Feature branches for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dev work</a:t>
            </a:r>
          </a:p>
        </p:txBody>
      </p:sp>
    </p:spTree>
    <p:extLst>
      <p:ext uri="{BB962C8B-B14F-4D97-AF65-F5344CB8AC3E}">
        <p14:creationId xmlns:p14="http://schemas.microsoft.com/office/powerpoint/2010/main" val="15779577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22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174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23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1536570" y="1781666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4684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24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3374797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1B18A41-5559-9CD8-FB76-40303693F1BA}"/>
              </a:ext>
            </a:extLst>
          </p:cNvPr>
          <p:cNvSpPr/>
          <p:nvPr/>
        </p:nvSpPr>
        <p:spPr>
          <a:xfrm>
            <a:off x="3998538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27FE325-4DAF-31D3-9F02-27078C545C1D}"/>
              </a:ext>
            </a:extLst>
          </p:cNvPr>
          <p:cNvSpPr/>
          <p:nvPr/>
        </p:nvSpPr>
        <p:spPr>
          <a:xfrm>
            <a:off x="4622279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0195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25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5269584" y="2901099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2208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26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6447935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1B18A41-5559-9CD8-FB76-40303693F1BA}"/>
              </a:ext>
            </a:extLst>
          </p:cNvPr>
          <p:cNvSpPr/>
          <p:nvPr/>
        </p:nvSpPr>
        <p:spPr>
          <a:xfrm>
            <a:off x="7071676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27FE325-4DAF-31D3-9F02-27078C545C1D}"/>
              </a:ext>
            </a:extLst>
          </p:cNvPr>
          <p:cNvSpPr/>
          <p:nvPr/>
        </p:nvSpPr>
        <p:spPr>
          <a:xfrm>
            <a:off x="7676563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3434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27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E6399C4-D7AB-D5A8-6926-417DA7C1CC0E}"/>
              </a:ext>
            </a:extLst>
          </p:cNvPr>
          <p:cNvSpPr/>
          <p:nvPr/>
        </p:nvSpPr>
        <p:spPr>
          <a:xfrm>
            <a:off x="8182468" y="2882245"/>
            <a:ext cx="641022" cy="615099"/>
          </a:xfrm>
          <a:prstGeom prst="ellipse">
            <a:avLst/>
          </a:prstGeom>
          <a:noFill/>
          <a:ln w="952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620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28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9926425" y="1779310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66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29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U-turn Arrow 15">
            <a:extLst>
              <a:ext uri="{FF2B5EF4-FFF2-40B4-BE49-F238E27FC236}">
                <a16:creationId xmlns:a16="http://schemas.microsoft.com/office/drawing/2014/main" id="{2E9BA55D-9B86-A5E0-EFBE-6199E89ADBFD}"/>
              </a:ext>
            </a:extLst>
          </p:cNvPr>
          <p:cNvSpPr/>
          <p:nvPr/>
        </p:nvSpPr>
        <p:spPr>
          <a:xfrm>
            <a:off x="8305015" y="484621"/>
            <a:ext cx="3054285" cy="2253006"/>
          </a:xfrm>
          <a:prstGeom prst="uturnArrow">
            <a:avLst>
              <a:gd name="adj1" fmla="val 16869"/>
              <a:gd name="adj2" fmla="val 22208"/>
              <a:gd name="adj3" fmla="val 31304"/>
              <a:gd name="adj4" fmla="val 25826"/>
              <a:gd name="adj5" fmla="val 6202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505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</a:t>
            </a:fld>
            <a:endParaRPr lang="en-GB"/>
          </a:p>
        </p:txBody>
      </p:sp>
      <p:pic>
        <p:nvPicPr>
          <p:cNvPr id="5" name="Picture 4" descr="A picture containing clothing, person, human face, person&#10;&#10;Description automatically generated">
            <a:extLst>
              <a:ext uri="{FF2B5EF4-FFF2-40B4-BE49-F238E27FC236}">
                <a16:creationId xmlns:a16="http://schemas.microsoft.com/office/drawing/2014/main" id="{AE8F3785-A504-EDD2-1570-4E3DF6771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11" b="28177"/>
          <a:stretch/>
        </p:blipFill>
        <p:spPr>
          <a:xfrm>
            <a:off x="0" y="0"/>
            <a:ext cx="830779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8908584" y="201477"/>
            <a:ext cx="2580000" cy="1997154"/>
          </a:xfrm>
          <a:prstGeom prst="rect">
            <a:avLst/>
          </a:prstGeom>
          <a:solidFill>
            <a:schemeClr val="accent6"/>
          </a:solidFill>
          <a:ln>
            <a:solidFill>
              <a:schemeClr val="accent1">
                <a:alpha val="0"/>
              </a:schemeClr>
            </a:solidFill>
          </a:ln>
        </p:spPr>
        <p:txBody>
          <a:bodyPr wrap="none" lIns="251999" tIns="468000" rIns="251999" bIns="503999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</a:rPr>
              <a:t>Hello</a:t>
            </a:r>
          </a:p>
        </p:txBody>
      </p:sp>
    </p:spTree>
    <p:extLst>
      <p:ext uri="{BB962C8B-B14F-4D97-AF65-F5344CB8AC3E}">
        <p14:creationId xmlns:p14="http://schemas.microsoft.com/office/powerpoint/2010/main" val="11522442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30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5CEA1D2E-24AB-03AD-3E40-C6F48F90B327}"/>
              </a:ext>
            </a:extLst>
          </p:cNvPr>
          <p:cNvSpPr/>
          <p:nvPr/>
        </p:nvSpPr>
        <p:spPr>
          <a:xfrm>
            <a:off x="5269584" y="2901099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213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31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5CEA1D2E-24AB-03AD-3E40-C6F48F90B327}"/>
              </a:ext>
            </a:extLst>
          </p:cNvPr>
          <p:cNvSpPr/>
          <p:nvPr/>
        </p:nvSpPr>
        <p:spPr>
          <a:xfrm>
            <a:off x="5269584" y="2901099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1A162BB-ACB9-FBDF-5D3A-1651365D60BE}"/>
              </a:ext>
            </a:extLst>
          </p:cNvPr>
          <p:cNvSpPr/>
          <p:nvPr/>
        </p:nvSpPr>
        <p:spPr>
          <a:xfrm>
            <a:off x="4708688" y="490082"/>
            <a:ext cx="1677971" cy="707011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stand up new environment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33632E0-8F87-B8DB-F089-A0CDAA03477F}"/>
              </a:ext>
            </a:extLst>
          </p:cNvPr>
          <p:cNvCxnSpPr>
            <a:cxnSpLocks/>
            <a:stCxn id="3" idx="0"/>
            <a:endCxn id="4" idx="2"/>
          </p:cNvCxnSpPr>
          <p:nvPr/>
        </p:nvCxnSpPr>
        <p:spPr>
          <a:xfrm flipH="1" flipV="1">
            <a:off x="5547674" y="1197093"/>
            <a:ext cx="1" cy="1704006"/>
          </a:xfrm>
          <a:prstGeom prst="straightConnector1">
            <a:avLst/>
          </a:prstGeom>
          <a:ln w="508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0392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32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1040060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#6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Branches for well known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environments</a:t>
            </a:r>
          </a:p>
        </p:txBody>
      </p:sp>
    </p:spTree>
    <p:extLst>
      <p:ext uri="{BB962C8B-B14F-4D97-AF65-F5344CB8AC3E}">
        <p14:creationId xmlns:p14="http://schemas.microsoft.com/office/powerpoint/2010/main" val="42481401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33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9991366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34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76259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35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36335F-4DB3-1F55-D034-59534D601133}"/>
              </a:ext>
            </a:extLst>
          </p:cNvPr>
          <p:cNvSpPr txBox="1"/>
          <p:nvPr/>
        </p:nvSpPr>
        <p:spPr>
          <a:xfrm>
            <a:off x="5486478" y="4046655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env/foo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05B721-63C8-438E-E718-CB0EA8949E3A}"/>
              </a:ext>
            </a:extLst>
          </p:cNvPr>
          <p:cNvCxnSpPr>
            <a:cxnSpLocks/>
          </p:cNvCxnSpPr>
          <p:nvPr/>
        </p:nvCxnSpPr>
        <p:spPr>
          <a:xfrm>
            <a:off x="3761295" y="3429000"/>
            <a:ext cx="1583703" cy="1081885"/>
          </a:xfrm>
          <a:prstGeom prst="straightConnector1">
            <a:avLst/>
          </a:prstGeom>
          <a:ln w="825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4036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36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10209846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#7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Merge or push to trigger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a deployment</a:t>
            </a:r>
          </a:p>
        </p:txBody>
      </p:sp>
    </p:spTree>
    <p:extLst>
      <p:ext uri="{BB962C8B-B14F-4D97-AF65-F5344CB8AC3E}">
        <p14:creationId xmlns:p14="http://schemas.microsoft.com/office/powerpoint/2010/main" val="41762480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37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23803034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38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690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39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23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415365" y="2875002"/>
            <a:ext cx="136127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Git</a:t>
            </a:r>
          </a:p>
        </p:txBody>
      </p:sp>
    </p:spTree>
    <p:extLst>
      <p:ext uri="{BB962C8B-B14F-4D97-AF65-F5344CB8AC3E}">
        <p14:creationId xmlns:p14="http://schemas.microsoft.com/office/powerpoint/2010/main" val="42720136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40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0C1C27-ABF5-5FE1-6974-FA0A74B45993}"/>
              </a:ext>
            </a:extLst>
          </p:cNvPr>
          <p:cNvSpPr/>
          <p:nvPr/>
        </p:nvSpPr>
        <p:spPr>
          <a:xfrm>
            <a:off x="9816436" y="1931615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uat</a:t>
            </a:r>
            <a:endParaRPr lang="en-US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EC285F4-56B2-3AC9-4EDC-89C7D67DEAC1}"/>
              </a:ext>
            </a:extLst>
          </p:cNvPr>
          <p:cNvSpPr/>
          <p:nvPr/>
        </p:nvSpPr>
        <p:spPr>
          <a:xfrm>
            <a:off x="8614989" y="1845894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8269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41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36335F-4DB3-1F55-D034-59534D601133}"/>
              </a:ext>
            </a:extLst>
          </p:cNvPr>
          <p:cNvSpPr txBox="1"/>
          <p:nvPr/>
        </p:nvSpPr>
        <p:spPr>
          <a:xfrm>
            <a:off x="5486478" y="4046655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env/foo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0C1C27-ABF5-5FE1-6974-FA0A74B45993}"/>
              </a:ext>
            </a:extLst>
          </p:cNvPr>
          <p:cNvSpPr/>
          <p:nvPr/>
        </p:nvSpPr>
        <p:spPr>
          <a:xfrm>
            <a:off x="9816436" y="1931615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uat</a:t>
            </a:r>
            <a:endParaRPr lang="en-US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EC285F4-56B2-3AC9-4EDC-89C7D67DEAC1}"/>
              </a:ext>
            </a:extLst>
          </p:cNvPr>
          <p:cNvSpPr/>
          <p:nvPr/>
        </p:nvSpPr>
        <p:spPr>
          <a:xfrm>
            <a:off x="8614989" y="1845894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05B721-63C8-438E-E718-CB0EA8949E3A}"/>
              </a:ext>
            </a:extLst>
          </p:cNvPr>
          <p:cNvCxnSpPr>
            <a:cxnSpLocks/>
          </p:cNvCxnSpPr>
          <p:nvPr/>
        </p:nvCxnSpPr>
        <p:spPr>
          <a:xfrm>
            <a:off x="3761295" y="3429000"/>
            <a:ext cx="1583703" cy="1081885"/>
          </a:xfrm>
          <a:prstGeom prst="straightConnector1">
            <a:avLst/>
          </a:prstGeom>
          <a:ln w="825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0714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42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36335F-4DB3-1F55-D034-59534D601133}"/>
              </a:ext>
            </a:extLst>
          </p:cNvPr>
          <p:cNvSpPr txBox="1"/>
          <p:nvPr/>
        </p:nvSpPr>
        <p:spPr>
          <a:xfrm>
            <a:off x="5486478" y="4046655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env/foo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0C1C27-ABF5-5FE1-6974-FA0A74B45993}"/>
              </a:ext>
            </a:extLst>
          </p:cNvPr>
          <p:cNvSpPr/>
          <p:nvPr/>
        </p:nvSpPr>
        <p:spPr>
          <a:xfrm>
            <a:off x="9816436" y="1931615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uat</a:t>
            </a:r>
            <a:endParaRPr lang="en-US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EC285F4-56B2-3AC9-4EDC-89C7D67DEAC1}"/>
              </a:ext>
            </a:extLst>
          </p:cNvPr>
          <p:cNvSpPr/>
          <p:nvPr/>
        </p:nvSpPr>
        <p:spPr>
          <a:xfrm>
            <a:off x="8614989" y="1845894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8C70FC2-1E04-328A-DDEA-B5897DDDDC38}"/>
              </a:ext>
            </a:extLst>
          </p:cNvPr>
          <p:cNvSpPr/>
          <p:nvPr/>
        </p:nvSpPr>
        <p:spPr>
          <a:xfrm>
            <a:off x="9816436" y="4242221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60C76A27-45A6-E07F-AC92-FFE9784D8B2B}"/>
              </a:ext>
            </a:extLst>
          </p:cNvPr>
          <p:cNvSpPr/>
          <p:nvPr/>
        </p:nvSpPr>
        <p:spPr>
          <a:xfrm>
            <a:off x="8614989" y="415650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05B721-63C8-438E-E718-CB0EA8949E3A}"/>
              </a:ext>
            </a:extLst>
          </p:cNvPr>
          <p:cNvCxnSpPr>
            <a:cxnSpLocks/>
          </p:cNvCxnSpPr>
          <p:nvPr/>
        </p:nvCxnSpPr>
        <p:spPr>
          <a:xfrm>
            <a:off x="3761295" y="3429000"/>
            <a:ext cx="1583703" cy="1081885"/>
          </a:xfrm>
          <a:prstGeom prst="straightConnector1">
            <a:avLst/>
          </a:prstGeom>
          <a:ln w="825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4128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43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7386959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#8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Always forwards,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never back</a:t>
            </a:r>
          </a:p>
        </p:txBody>
      </p:sp>
    </p:spTree>
    <p:extLst>
      <p:ext uri="{BB962C8B-B14F-4D97-AF65-F5344CB8AC3E}">
        <p14:creationId xmlns:p14="http://schemas.microsoft.com/office/powerpoint/2010/main" val="16913642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538557-984E-2168-D167-A057DE861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44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632608-7604-9332-6BEF-52A10C047452}"/>
              </a:ext>
            </a:extLst>
          </p:cNvPr>
          <p:cNvSpPr txBox="1"/>
          <p:nvPr/>
        </p:nvSpPr>
        <p:spPr>
          <a:xfrm>
            <a:off x="5298345" y="2875002"/>
            <a:ext cx="159530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But</a:t>
            </a:r>
          </a:p>
        </p:txBody>
      </p:sp>
    </p:spTree>
    <p:extLst>
      <p:ext uri="{BB962C8B-B14F-4D97-AF65-F5344CB8AC3E}">
        <p14:creationId xmlns:p14="http://schemas.microsoft.com/office/powerpoint/2010/main" val="42583392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8E7CBB-47F2-DBB3-E888-31C6B98E7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45</a:t>
            </a:fld>
            <a:endParaRPr lang="en-GB"/>
          </a:p>
        </p:txBody>
      </p:sp>
      <p:pic>
        <p:nvPicPr>
          <p:cNvPr id="4098" name="Picture 2" descr="Why Coach Beard walks alone in that stray 'Ted Lasso' episode - Los Angeles  Times">
            <a:extLst>
              <a:ext uri="{FF2B5EF4-FFF2-40B4-BE49-F238E27FC236}">
                <a16:creationId xmlns:a16="http://schemas.microsoft.com/office/drawing/2014/main" id="{51E76332-1CAC-0A81-BC7F-CB7FA084AC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2" b="8732"/>
          <a:stretch/>
        </p:blipFill>
        <p:spPr bwMode="auto">
          <a:xfrm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FC03E8-2243-F64D-D490-4E0368EE7F6C}"/>
              </a:ext>
            </a:extLst>
          </p:cNvPr>
          <p:cNvSpPr txBox="1"/>
          <p:nvPr/>
        </p:nvSpPr>
        <p:spPr>
          <a:xfrm>
            <a:off x="826819" y="117609"/>
            <a:ext cx="1002550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My client / sponsor / PO 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says no</a:t>
            </a:r>
          </a:p>
        </p:txBody>
      </p:sp>
    </p:spTree>
    <p:extLst>
      <p:ext uri="{BB962C8B-B14F-4D97-AF65-F5344CB8AC3E}">
        <p14:creationId xmlns:p14="http://schemas.microsoft.com/office/powerpoint/2010/main" val="14169895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46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3422992" y="2875002"/>
            <a:ext cx="534601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Tell me more</a:t>
            </a:r>
          </a:p>
        </p:txBody>
      </p:sp>
    </p:spTree>
    <p:extLst>
      <p:ext uri="{BB962C8B-B14F-4D97-AF65-F5344CB8AC3E}">
        <p14:creationId xmlns:p14="http://schemas.microsoft.com/office/powerpoint/2010/main" val="20861072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47</a:t>
            </a:fld>
            <a:endParaRPr lang="en-GB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5B1D9295-9602-5BA8-C3A2-3DAAA9816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005" y="0"/>
            <a:ext cx="92199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849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48</a:t>
            </a:fld>
            <a:endParaRPr lang="en-GB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DA1D845-A530-7234-989E-7288D1D9C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005" y="0"/>
            <a:ext cx="92199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4196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49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548394" y="1608944"/>
            <a:ext cx="7095211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tx2"/>
                </a:solidFill>
              </a:rPr>
              <a:t>  </a:t>
            </a:r>
            <a:r>
              <a:rPr lang="en-US" sz="5400" b="1" dirty="0" err="1">
                <a:solidFill>
                  <a:schemeClr val="tx2"/>
                </a:solidFill>
              </a:rPr>
              <a:t>BurendoUK</a:t>
            </a:r>
            <a:r>
              <a:rPr lang="en-US" sz="5400" b="1" dirty="0">
                <a:solidFill>
                  <a:schemeClr val="tx2"/>
                </a:solidFill>
              </a:rPr>
              <a:t>/talks</a:t>
            </a:r>
          </a:p>
          <a:p>
            <a:pPr algn="ctr"/>
            <a:endParaRPr lang="en-US" sz="5400" b="1" dirty="0">
              <a:solidFill>
                <a:schemeClr val="tx2"/>
              </a:solidFill>
            </a:endParaRPr>
          </a:p>
          <a:p>
            <a:pPr algn="ctr"/>
            <a:endParaRPr lang="en-US" sz="5400" b="1" dirty="0">
              <a:solidFill>
                <a:schemeClr val="tx2"/>
              </a:solidFill>
            </a:endParaRPr>
          </a:p>
          <a:p>
            <a:pPr algn="ctr"/>
            <a:r>
              <a:rPr lang="en-US" sz="5400" b="1" dirty="0">
                <a:solidFill>
                  <a:schemeClr val="tx2"/>
                </a:solidFill>
              </a:rPr>
              <a:t>@</a:t>
            </a:r>
            <a:r>
              <a:rPr lang="en-US" sz="5400" b="1" dirty="0" err="1">
                <a:solidFill>
                  <a:schemeClr val="tx2"/>
                </a:solidFill>
              </a:rPr>
              <a:t>kevinkuszyk</a:t>
            </a:r>
            <a:endParaRPr lang="en-US" sz="5400" b="1" dirty="0">
              <a:solidFill>
                <a:schemeClr val="tx2"/>
              </a:solidFill>
            </a:endParaRPr>
          </a:p>
          <a:p>
            <a:pPr algn="ctr"/>
            <a:r>
              <a:rPr lang="en-US" sz="4000" b="1" dirty="0" err="1">
                <a:solidFill>
                  <a:schemeClr val="tx2"/>
                </a:solidFill>
              </a:rPr>
              <a:t>kevin.kuszyk@burendo.com</a:t>
            </a:r>
            <a:endParaRPr lang="en-US" sz="4000" b="1" dirty="0">
              <a:solidFill>
                <a:schemeClr val="tx2"/>
              </a:solidFill>
            </a:endParaRPr>
          </a:p>
        </p:txBody>
      </p:sp>
      <p:pic>
        <p:nvPicPr>
          <p:cNvPr id="5" name="Picture 4" descr="A picture containing cat, mammal, silhouette&#10;&#10;Description automatically generated">
            <a:extLst>
              <a:ext uri="{FF2B5EF4-FFF2-40B4-BE49-F238E27FC236}">
                <a16:creationId xmlns:a16="http://schemas.microsoft.com/office/drawing/2014/main" id="{7FD63A77-2131-6BC9-1054-2CABF32063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382" y="1779425"/>
            <a:ext cx="613260" cy="61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413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5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003920" y="2875002"/>
            <a:ext cx="418415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Git What?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56B32D4-55C5-213C-113A-8A119F4D35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19" y="0"/>
            <a:ext cx="10009651" cy="703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465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50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3884497" y="2875002"/>
            <a:ext cx="44230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1798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D4C33F-F426-C5F8-68BD-D15B6907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6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39422-5F38-8727-27B0-6BC988931E36}"/>
              </a:ext>
            </a:extLst>
          </p:cNvPr>
          <p:cNvSpPr txBox="1"/>
          <p:nvPr/>
        </p:nvSpPr>
        <p:spPr>
          <a:xfrm>
            <a:off x="730588" y="2875002"/>
            <a:ext cx="107308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Why should I use </a:t>
            </a:r>
            <a:r>
              <a:rPr lang="en-US" sz="6600" b="1" dirty="0" err="1">
                <a:solidFill>
                  <a:schemeClr val="bg1"/>
                </a:solidFill>
              </a:rPr>
              <a:t>GitOps</a:t>
            </a:r>
            <a:r>
              <a:rPr lang="en-US" sz="6600" b="1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90153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D4C33F-F426-C5F8-68BD-D15B6907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7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39422-5F38-8727-27B0-6BC988931E36}"/>
              </a:ext>
            </a:extLst>
          </p:cNvPr>
          <p:cNvSpPr txBox="1"/>
          <p:nvPr/>
        </p:nvSpPr>
        <p:spPr>
          <a:xfrm>
            <a:off x="560119" y="2367171"/>
            <a:ext cx="498726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#1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Reduce risk</a:t>
            </a:r>
          </a:p>
        </p:txBody>
      </p:sp>
    </p:spTree>
    <p:extLst>
      <p:ext uri="{BB962C8B-B14F-4D97-AF65-F5344CB8AC3E}">
        <p14:creationId xmlns:p14="http://schemas.microsoft.com/office/powerpoint/2010/main" val="157999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D4C33F-F426-C5F8-68BD-D15B6907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8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39422-5F38-8727-27B0-6BC988931E36}"/>
              </a:ext>
            </a:extLst>
          </p:cNvPr>
          <p:cNvSpPr txBox="1"/>
          <p:nvPr/>
        </p:nvSpPr>
        <p:spPr>
          <a:xfrm>
            <a:off x="560119" y="2367171"/>
            <a:ext cx="795442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#2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Deliver value faster</a:t>
            </a:r>
          </a:p>
        </p:txBody>
      </p:sp>
    </p:spTree>
    <p:extLst>
      <p:ext uri="{BB962C8B-B14F-4D97-AF65-F5344CB8AC3E}">
        <p14:creationId xmlns:p14="http://schemas.microsoft.com/office/powerpoint/2010/main" val="2594630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9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660604" y="2367171"/>
            <a:ext cx="687079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Used in the wild 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to deliver…</a:t>
            </a:r>
          </a:p>
        </p:txBody>
      </p:sp>
    </p:spTree>
    <p:extLst>
      <p:ext uri="{BB962C8B-B14F-4D97-AF65-F5344CB8AC3E}">
        <p14:creationId xmlns:p14="http://schemas.microsoft.com/office/powerpoint/2010/main" val="2564658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urendo">
      <a:dk1>
        <a:sysClr val="windowText" lastClr="000000"/>
      </a:dk1>
      <a:lt1>
        <a:sysClr val="window" lastClr="FFFFFF"/>
      </a:lt1>
      <a:dk2>
        <a:srgbClr val="06325E"/>
      </a:dk2>
      <a:lt2>
        <a:srgbClr val="808080"/>
      </a:lt2>
      <a:accent1>
        <a:srgbClr val="EF5974"/>
      </a:accent1>
      <a:accent2>
        <a:srgbClr val="E1539D"/>
      </a:accent2>
      <a:accent3>
        <a:srgbClr val="8C4189"/>
      </a:accent3>
      <a:accent4>
        <a:srgbClr val="28A0DD"/>
      </a:accent4>
      <a:accent5>
        <a:srgbClr val="D1D146"/>
      </a:accent5>
      <a:accent6>
        <a:srgbClr val="0753AD"/>
      </a:accent6>
      <a:hlink>
        <a:srgbClr val="0753AD"/>
      </a:hlink>
      <a:folHlink>
        <a:srgbClr val="7030A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7328EBC0-CBB6-4920-A5B8-E1908F0C5C35}" vid="{E8B62730-84E2-4452-938C-F799E3E1A7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3053</TotalTime>
  <Words>1894</Words>
  <Application>Microsoft Macintosh PowerPoint</Application>
  <PresentationFormat>Widescreen</PresentationFormat>
  <Paragraphs>476</Paragraphs>
  <Slides>50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5" baseType="lpstr">
      <vt:lpstr>Arial</vt:lpstr>
      <vt:lpstr>Calibri</vt:lpstr>
      <vt:lpstr>Consolas</vt:lpstr>
      <vt:lpstr>Slack-Lato</vt:lpstr>
      <vt:lpstr>Office Theme</vt:lpstr>
      <vt:lpstr>GitOps Club: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Public Sector Day 2023</dc:title>
  <dc:creator>Kevin Kuszyk</dc:creator>
  <cp:lastModifiedBy>Kevin Kuszyk</cp:lastModifiedBy>
  <cp:revision>2</cp:revision>
  <dcterms:created xsi:type="dcterms:W3CDTF">2023-04-13T15:15:35Z</dcterms:created>
  <dcterms:modified xsi:type="dcterms:W3CDTF">2023-05-17T15:11:40Z</dcterms:modified>
</cp:coreProperties>
</file>

<file path=docProps/thumbnail.jpeg>
</file>